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K Modular" charset="1" panose="00000800000000000000"/>
      <p:regular r:id="rId21"/>
    </p:embeddedFont>
    <p:embeddedFont>
      <p:font typeface="Arial Bold" charset="1" panose="020B0802020202020204"/>
      <p:regular r:id="rId22"/>
    </p:embeddedFont>
    <p:embeddedFont>
      <p:font typeface="HK Grotesk" charset="1" panose="00000500000000000000"/>
      <p:regular r:id="rId23"/>
    </p:embeddedFont>
    <p:embeddedFont>
      <p:font typeface="HK Grotesk Bold" charset="1" panose="00000800000000000000"/>
      <p:regular r:id="rId24"/>
    </p:embeddedFont>
    <p:embeddedFont>
      <p:font typeface="Raleway" charset="1" panose="00000000000000000000"/>
      <p:regular r:id="rId25"/>
    </p:embeddedFont>
    <p:embeddedFont>
      <p:font typeface="Raleway Bold" charset="1" panose="000000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Arial" charset="1" panose="020B0502020202020204"/>
      <p:regular r:id="rId28"/>
    </p:embeddedFont>
    <p:embeddedFont>
      <p:font typeface="Archivo Black" charset="1" panose="020B0A03020202020B04"/>
      <p:regular r:id="rId29"/>
    </p:embeddedFont>
    <p:embeddedFont>
      <p:font typeface="Arimo" charset="1" panose="020B0604020202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11" Target="../media/image11.jpeg" Type="http://schemas.openxmlformats.org/officeDocument/2006/relationships/image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38408" y="4214135"/>
            <a:ext cx="15520892" cy="71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4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Türkçe Doğal Dİl İşleme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9178" y="5212522"/>
            <a:ext cx="5369644" cy="66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8 - 9 Ağustos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59178" y="7265561"/>
            <a:ext cx="4936275" cy="53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STNM-NLPHOeNıX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96538" y="1092061"/>
            <a:ext cx="7494925" cy="11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tÜRKÇE Doğal Dil İşleme Senaryosu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21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698616" y="398145"/>
            <a:ext cx="8890769" cy="68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&lt;MODEL EĞİTİMİ VE DEĞERLENDİRME&gt;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494902"/>
            <a:ext cx="5873075" cy="5297197"/>
            <a:chOff x="0" y="0"/>
            <a:chExt cx="24469643" cy="220702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69643" cy="22070295"/>
            </a:xfrm>
            <a:custGeom>
              <a:avLst/>
              <a:gdLst/>
              <a:ahLst/>
              <a:cxnLst/>
              <a:rect r="r" b="b" t="t" l="l"/>
              <a:pathLst>
                <a:path h="22070295" w="24469643">
                  <a:moveTo>
                    <a:pt x="0" y="0"/>
                  </a:moveTo>
                  <a:lnTo>
                    <a:pt x="24469643" y="0"/>
                  </a:lnTo>
                  <a:lnTo>
                    <a:pt x="24469643" y="22070295"/>
                  </a:lnTo>
                  <a:lnTo>
                    <a:pt x="0" y="22070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38" r="0" b="-238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6736144" y="1840929"/>
            <a:ext cx="2211808" cy="63016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9144000" y="1402054"/>
            <a:ext cx="9282866" cy="58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Problemin Doğasına Uygun Model Tespiti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597277" y="3257627"/>
            <a:ext cx="2211808" cy="63016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9005134" y="2818752"/>
            <a:ext cx="9282866" cy="58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Gerekli Fonksiyonların Uygulanması ve Denenmesi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6736144" y="4591323"/>
            <a:ext cx="2211808" cy="63016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9144000" y="4235449"/>
            <a:ext cx="9282866" cy="58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Hiper Parametre Optimizasyonu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6901775" y="6042467"/>
            <a:ext cx="2211808" cy="63016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9309632" y="5686593"/>
            <a:ext cx="9282866" cy="113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Farklı Değerlendirme Metrikleri Kullanılarak Model Hakkında Detaylı İnceleme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6736144" y="7712972"/>
            <a:ext cx="2211808" cy="63016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9144000" y="7357098"/>
            <a:ext cx="9282866" cy="113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Problemde Uygulanabilecek Modellerin Test Edilmesi ve Karşılaştırılması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3111" y="2056653"/>
            <a:ext cx="9282866" cy="38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*bert-base-turkish-128k-cased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33111" y="2385364"/>
            <a:ext cx="9282866" cy="38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*distilbert-base-turkish-cased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33111" y="3473350"/>
            <a:ext cx="9282866" cy="38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*RELU,GELU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33111" y="3803457"/>
            <a:ext cx="9282866" cy="38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*AdamW,RMSProp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09632" y="4851786"/>
            <a:ext cx="1591680" cy="38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*F1 Score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09632" y="5146737"/>
            <a:ext cx="1591680" cy="38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*Precision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34122" y="4842261"/>
            <a:ext cx="1591680" cy="38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*Accuracy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33111" y="6788866"/>
            <a:ext cx="1591680" cy="38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*Grid Search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34122" y="5142178"/>
            <a:ext cx="1591680" cy="38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*Recall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24791" y="6788866"/>
            <a:ext cx="2826274" cy="38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*Bayesian Optimization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93753" y="4842261"/>
            <a:ext cx="2182005" cy="38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*Conufsion Matrix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93753" y="5142178"/>
            <a:ext cx="2182005" cy="38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*AUC-ROC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2499563"/>
          <a:ext cx="15872261" cy="5676096"/>
        </p:xfrm>
        <a:graphic>
          <a:graphicData uri="http://schemas.openxmlformats.org/drawingml/2006/table">
            <a:tbl>
              <a:tblPr/>
              <a:tblGrid>
                <a:gridCol w="9451609"/>
                <a:gridCol w="6420652"/>
              </a:tblGrid>
              <a:tr h="9460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0202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Model Adı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60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bert-base-turkish-cased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%96.34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60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bert-base-turkish-128k-cased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%94.76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60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bert-base-turkish-128k-uncased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%95.07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60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convbert-base-turkish-cased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%93.12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60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xlm-roberta-large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%92.53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4698616" y="398145"/>
            <a:ext cx="8890769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&lt;MODEL EĞİTİMİ VE DEĞERLENDİRME&gt;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35449" y="1976145"/>
            <a:ext cx="6231771" cy="6334710"/>
          </a:xfrm>
          <a:custGeom>
            <a:avLst/>
            <a:gdLst/>
            <a:ahLst/>
            <a:cxnLst/>
            <a:rect r="r" b="b" t="t" l="l"/>
            <a:pathLst>
              <a:path h="6334710" w="6231771">
                <a:moveTo>
                  <a:pt x="0" y="0"/>
                </a:moveTo>
                <a:lnTo>
                  <a:pt x="6231771" y="0"/>
                </a:lnTo>
                <a:lnTo>
                  <a:pt x="6231771" y="6334710"/>
                </a:lnTo>
                <a:lnTo>
                  <a:pt x="0" y="6334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29400" y="1871370"/>
            <a:ext cx="8115300" cy="643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Varlık bazlı duygu analizi için özelleştirilmiş NER modeli ile entegre bir ABSA modeli geliştirildi.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Ön işleme süreçleri microservice yapısına dönüştürülerek, sistemin modülerliği ve esnekliği artırıldı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Türkçe doğal dil işlemeye katkı sağlamak amacıyla, ima cümlelerini içeren bir veri setleri üretildi.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 ima cümleleri, model performansının belirgin şekilde iyileştirilmesine olanak tanıdı.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Hiperparametre optimizasyonu ile en yüksek doğruluğa sahip sonuçlar elde edildi.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Geliştirilen model, tasarlanan kullanıcı arayüzü üzerinden API entegrasyonu ile erişilebilir hale getirildi.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53391" y="685800"/>
            <a:ext cx="2505835" cy="1003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8"/>
              </a:lnSpc>
            </a:pPr>
            <a:r>
              <a:rPr lang="en-US" sz="434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Sonuçlar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221393" y="3648258"/>
            <a:ext cx="9845215" cy="2990484"/>
          </a:xfrm>
          <a:custGeom>
            <a:avLst/>
            <a:gdLst/>
            <a:ahLst/>
            <a:cxnLst/>
            <a:rect r="r" b="b" t="t" l="l"/>
            <a:pathLst>
              <a:path h="2990484" w="9845215">
                <a:moveTo>
                  <a:pt x="0" y="0"/>
                </a:moveTo>
                <a:lnTo>
                  <a:pt x="9845214" y="0"/>
                </a:lnTo>
                <a:lnTo>
                  <a:pt x="9845214" y="2990484"/>
                </a:lnTo>
                <a:lnTo>
                  <a:pt x="0" y="2990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25766" y="600075"/>
            <a:ext cx="5436468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&lt;PROJE YOL HARİTASI&gt;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912207"/>
            <a:ext cx="9525" cy="41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765785" y="6724467"/>
            <a:ext cx="3659981" cy="73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Türkçe'nin İma Cümleleri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Üzerine Çalışmalar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33521" y="6724467"/>
            <a:ext cx="3377605" cy="73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Firma Bazlı 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Performans Analizi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30078" y="2777684"/>
            <a:ext cx="2963367" cy="73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Spesifik Sektörlerde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Eksik Belirlenmesi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81340" y="2777684"/>
            <a:ext cx="2088852" cy="73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Veri Setlerinin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Geliştirilmesi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19428" y="3495858"/>
            <a:ext cx="3111401" cy="73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Pazarlanabilir Son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Ürünün Elde Edilmesi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416403" y="600075"/>
            <a:ext cx="3455194" cy="68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DEMO VİDEO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01402" y="2700937"/>
            <a:ext cx="9858077" cy="1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https://drive.google.com/file/d/17qfMY4woYhhD6s8imSLgZIwgVbVMl2IN/view?usp=sharing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23325" y="3273911"/>
            <a:ext cx="16041351" cy="193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58"/>
              </a:lnSpc>
            </a:pPr>
            <a:r>
              <a:rPr lang="en-US" sz="9184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TEŞEKKÜRLER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38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239739" y="556953"/>
            <a:ext cx="2540422" cy="78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EKİBİMİZ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47714" y="1818323"/>
            <a:ext cx="1602784" cy="1602778"/>
            <a:chOff x="0" y="0"/>
            <a:chExt cx="2137045" cy="21370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156" cy="2137029"/>
            </a:xfrm>
            <a:custGeom>
              <a:avLst/>
              <a:gdLst/>
              <a:ahLst/>
              <a:cxnLst/>
              <a:rect r="r" b="b" t="t" l="l"/>
              <a:pathLst>
                <a:path h="2137029" w="2137156">
                  <a:moveTo>
                    <a:pt x="2137029" y="1068578"/>
                  </a:moveTo>
                  <a:cubicBezTo>
                    <a:pt x="2137029" y="1658620"/>
                    <a:pt x="1658620" y="2137029"/>
                    <a:pt x="1068451" y="2137029"/>
                  </a:cubicBezTo>
                  <a:cubicBezTo>
                    <a:pt x="478282" y="2137029"/>
                    <a:pt x="0" y="1658620"/>
                    <a:pt x="0" y="1068578"/>
                  </a:cubicBezTo>
                  <a:cubicBezTo>
                    <a:pt x="0" y="478536"/>
                    <a:pt x="478409" y="0"/>
                    <a:pt x="1068578" y="0"/>
                  </a:cubicBezTo>
                  <a:cubicBezTo>
                    <a:pt x="1658747" y="0"/>
                    <a:pt x="2137156" y="478409"/>
                    <a:pt x="2137156" y="1068578"/>
                  </a:cubicBezTo>
                  <a:close/>
                </a:path>
              </a:pathLst>
            </a:custGeom>
            <a:blipFill>
              <a:blip r:embed="rId3"/>
              <a:stretch>
                <a:fillRect l="0" t="-38889" r="5" b="-3888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47714" y="5568257"/>
            <a:ext cx="1602784" cy="1602778"/>
            <a:chOff x="0" y="0"/>
            <a:chExt cx="2137045" cy="21370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37156" cy="2137029"/>
            </a:xfrm>
            <a:custGeom>
              <a:avLst/>
              <a:gdLst/>
              <a:ahLst/>
              <a:cxnLst/>
              <a:rect r="r" b="b" t="t" l="l"/>
              <a:pathLst>
                <a:path h="2137029" w="2137156">
                  <a:moveTo>
                    <a:pt x="2137029" y="1068578"/>
                  </a:moveTo>
                  <a:cubicBezTo>
                    <a:pt x="2137029" y="1658620"/>
                    <a:pt x="1658620" y="2137029"/>
                    <a:pt x="1068451" y="2137029"/>
                  </a:cubicBezTo>
                  <a:cubicBezTo>
                    <a:pt x="478282" y="2137029"/>
                    <a:pt x="0" y="1658620"/>
                    <a:pt x="0" y="1068578"/>
                  </a:cubicBezTo>
                  <a:cubicBezTo>
                    <a:pt x="0" y="478536"/>
                    <a:pt x="478409" y="0"/>
                    <a:pt x="1068578" y="0"/>
                  </a:cubicBezTo>
                  <a:cubicBezTo>
                    <a:pt x="1658747" y="0"/>
                    <a:pt x="2137156" y="478409"/>
                    <a:pt x="2137156" y="1068578"/>
                  </a:cubicBezTo>
                  <a:close/>
                </a:path>
              </a:pathLst>
            </a:custGeom>
            <a:blipFill>
              <a:blip r:embed="rId4"/>
              <a:stretch>
                <a:fillRect l="0" t="-17264" r="5" b="-1726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323444" y="1247940"/>
            <a:ext cx="9632955" cy="7746230"/>
          </a:xfrm>
          <a:custGeom>
            <a:avLst/>
            <a:gdLst/>
            <a:ahLst/>
            <a:cxnLst/>
            <a:rect r="r" b="b" t="t" l="l"/>
            <a:pathLst>
              <a:path h="7746230" w="9632955">
                <a:moveTo>
                  <a:pt x="0" y="0"/>
                </a:moveTo>
                <a:lnTo>
                  <a:pt x="9632955" y="0"/>
                </a:lnTo>
                <a:lnTo>
                  <a:pt x="9632955" y="7746230"/>
                </a:lnTo>
                <a:lnTo>
                  <a:pt x="0" y="7746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27563" y="6665576"/>
            <a:ext cx="3632290" cy="50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Proje Danışmanı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24867" y="1799273"/>
            <a:ext cx="6527176" cy="53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3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YAZILIM EKİP ÜYELERİ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27563" y="2915642"/>
            <a:ext cx="2207925" cy="50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Takım Kaptanı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7563" y="5434907"/>
            <a:ext cx="2987873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Dr. Öğr. Üyesi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Murat Aydoğan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27563" y="1684973"/>
            <a:ext cx="3632290" cy="117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Muhammed Talha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Bıçak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29180" y="6519544"/>
            <a:ext cx="2215784" cy="40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35" spc="116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Büşra Erdem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29180" y="4433454"/>
            <a:ext cx="1942682" cy="40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35" spc="116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Uğur Şahin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713310" y="3421101"/>
            <a:ext cx="672815" cy="19050"/>
            <a:chOff x="0" y="0"/>
            <a:chExt cx="897087" cy="2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0"/>
              <a:ext cx="871728" cy="25400"/>
            </a:xfrm>
            <a:custGeom>
              <a:avLst/>
              <a:gdLst/>
              <a:ahLst/>
              <a:cxnLst/>
              <a:rect r="r" b="b" t="t" l="l"/>
              <a:pathLst>
                <a:path h="25400" w="871728">
                  <a:moveTo>
                    <a:pt x="0" y="0"/>
                  </a:moveTo>
                  <a:lnTo>
                    <a:pt x="871728" y="0"/>
                  </a:lnTo>
                  <a:lnTo>
                    <a:pt x="871728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501117" y="1178530"/>
            <a:ext cx="7274876" cy="3965209"/>
          </a:xfrm>
          <a:custGeom>
            <a:avLst/>
            <a:gdLst/>
            <a:ahLst/>
            <a:cxnLst/>
            <a:rect r="r" b="b" t="t" l="l"/>
            <a:pathLst>
              <a:path h="3965209" w="7274876">
                <a:moveTo>
                  <a:pt x="0" y="0"/>
                </a:moveTo>
                <a:lnTo>
                  <a:pt x="7274875" y="0"/>
                </a:lnTo>
                <a:lnTo>
                  <a:pt x="7274875" y="3965208"/>
                </a:lnTo>
                <a:lnTo>
                  <a:pt x="0" y="3965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8784298" y="6576694"/>
            <a:ext cx="1602784" cy="1602778"/>
            <a:chOff x="0" y="0"/>
            <a:chExt cx="2137045" cy="21370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7156" cy="2137029"/>
            </a:xfrm>
            <a:custGeom>
              <a:avLst/>
              <a:gdLst/>
              <a:ahLst/>
              <a:cxnLst/>
              <a:rect r="r" b="b" t="t" l="l"/>
              <a:pathLst>
                <a:path h="2137029" w="2137156">
                  <a:moveTo>
                    <a:pt x="2137029" y="1068578"/>
                  </a:moveTo>
                  <a:cubicBezTo>
                    <a:pt x="2137029" y="1658620"/>
                    <a:pt x="1658620" y="2137029"/>
                    <a:pt x="1068451" y="2137029"/>
                  </a:cubicBezTo>
                  <a:cubicBezTo>
                    <a:pt x="478282" y="2137029"/>
                    <a:pt x="0" y="1658620"/>
                    <a:pt x="0" y="1068578"/>
                  </a:cubicBezTo>
                  <a:cubicBezTo>
                    <a:pt x="0" y="478536"/>
                    <a:pt x="478409" y="0"/>
                    <a:pt x="1068578" y="0"/>
                  </a:cubicBezTo>
                  <a:cubicBezTo>
                    <a:pt x="1658747" y="0"/>
                    <a:pt x="2137156" y="478409"/>
                    <a:pt x="2137156" y="1068578"/>
                  </a:cubicBezTo>
                  <a:close/>
                </a:path>
              </a:pathLst>
            </a:custGeom>
            <a:blipFill>
              <a:blip r:embed="rId9"/>
              <a:stretch>
                <a:fillRect l="0" t="-13500" r="5" b="-1350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84298" y="4490604"/>
            <a:ext cx="1602784" cy="1602778"/>
            <a:chOff x="0" y="0"/>
            <a:chExt cx="2137045" cy="21370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37156" cy="2137029"/>
            </a:xfrm>
            <a:custGeom>
              <a:avLst/>
              <a:gdLst/>
              <a:ahLst/>
              <a:cxnLst/>
              <a:rect r="r" b="b" t="t" l="l"/>
              <a:pathLst>
                <a:path h="2137029" w="2137156">
                  <a:moveTo>
                    <a:pt x="2137029" y="1068578"/>
                  </a:moveTo>
                  <a:cubicBezTo>
                    <a:pt x="2137029" y="1658620"/>
                    <a:pt x="1658620" y="2137029"/>
                    <a:pt x="1068451" y="2137029"/>
                  </a:cubicBezTo>
                  <a:cubicBezTo>
                    <a:pt x="478282" y="2137029"/>
                    <a:pt x="0" y="1658620"/>
                    <a:pt x="0" y="1068578"/>
                  </a:cubicBezTo>
                  <a:cubicBezTo>
                    <a:pt x="0" y="478536"/>
                    <a:pt x="478409" y="0"/>
                    <a:pt x="1068578" y="0"/>
                  </a:cubicBezTo>
                  <a:cubicBezTo>
                    <a:pt x="1658747" y="0"/>
                    <a:pt x="2137156" y="478409"/>
                    <a:pt x="2137156" y="1068578"/>
                  </a:cubicBezTo>
                  <a:close/>
                </a:path>
              </a:pathLst>
            </a:custGeom>
            <a:blipFill>
              <a:blip r:embed="rId10"/>
              <a:stretch>
                <a:fillRect l="0" t="-9915" r="5" b="-9916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784298" y="2588494"/>
            <a:ext cx="1602784" cy="1602778"/>
            <a:chOff x="0" y="0"/>
            <a:chExt cx="2137045" cy="213703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37156" cy="2137029"/>
            </a:xfrm>
            <a:custGeom>
              <a:avLst/>
              <a:gdLst/>
              <a:ahLst/>
              <a:cxnLst/>
              <a:rect r="r" b="b" t="t" l="l"/>
              <a:pathLst>
                <a:path h="2137029" w="2137156">
                  <a:moveTo>
                    <a:pt x="2137029" y="1068578"/>
                  </a:moveTo>
                  <a:cubicBezTo>
                    <a:pt x="2137029" y="1658620"/>
                    <a:pt x="1658620" y="2137029"/>
                    <a:pt x="1068451" y="2137029"/>
                  </a:cubicBezTo>
                  <a:cubicBezTo>
                    <a:pt x="478282" y="2137029"/>
                    <a:pt x="0" y="1658620"/>
                    <a:pt x="0" y="1068578"/>
                  </a:cubicBezTo>
                  <a:cubicBezTo>
                    <a:pt x="0" y="478536"/>
                    <a:pt x="478409" y="0"/>
                    <a:pt x="1068578" y="0"/>
                  </a:cubicBezTo>
                  <a:cubicBezTo>
                    <a:pt x="1658747" y="0"/>
                    <a:pt x="2137156" y="478409"/>
                    <a:pt x="2137156" y="1068578"/>
                  </a:cubicBezTo>
                  <a:close/>
                </a:path>
              </a:pathLst>
            </a:custGeom>
            <a:blipFill>
              <a:blip r:embed="rId11"/>
              <a:stretch>
                <a:fillRect l="0" t="-9915" r="5" b="-9916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526853" y="5028962"/>
            <a:ext cx="7274876" cy="3965209"/>
          </a:xfrm>
          <a:custGeom>
            <a:avLst/>
            <a:gdLst/>
            <a:ahLst/>
            <a:cxnLst/>
            <a:rect r="r" b="b" t="t" l="l"/>
            <a:pathLst>
              <a:path h="3965209" w="7274876">
                <a:moveTo>
                  <a:pt x="0" y="0"/>
                </a:moveTo>
                <a:lnTo>
                  <a:pt x="7274875" y="0"/>
                </a:lnTo>
                <a:lnTo>
                  <a:pt x="7274875" y="3965208"/>
                </a:lnTo>
                <a:lnTo>
                  <a:pt x="0" y="3965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7713310" y="7027328"/>
            <a:ext cx="672815" cy="19050"/>
            <a:chOff x="0" y="0"/>
            <a:chExt cx="897087" cy="25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00" y="0"/>
              <a:ext cx="871728" cy="25400"/>
            </a:xfrm>
            <a:custGeom>
              <a:avLst/>
              <a:gdLst/>
              <a:ahLst/>
              <a:cxnLst/>
              <a:rect r="r" b="b" t="t" l="l"/>
              <a:pathLst>
                <a:path h="25400" w="871728">
                  <a:moveTo>
                    <a:pt x="0" y="0"/>
                  </a:moveTo>
                  <a:lnTo>
                    <a:pt x="871728" y="0"/>
                  </a:lnTo>
                  <a:lnTo>
                    <a:pt x="871728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0829180" y="2531344"/>
            <a:ext cx="3519575" cy="40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335" spc="116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Mustafa Utku Akbay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29180" y="2939788"/>
            <a:ext cx="6852203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Fırat Üniversitesi Yazılım Mühendisliği bölümünde 2. sınıf öğrencisiyim. Bu yıl, özellikle Makine Öğrenmesi ve Doğal Dil İşleme (NLP) alanlarında ATP &amp; Alibaba Cloud Hackathonun da ve FÜ-Chat projesinde görev aldım.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7714" y="7237709"/>
            <a:ext cx="6048173" cy="136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Fırat Üniversitesi Teknoloji Fakültesi Yazılım Mühendisliği Doktora Öğretim Üyesidir.Doğal dil işleme, yapay zeka, bilgi güvenliği, veri madenciliği alanlarında uzmanlıkları ve pek çok bilimsel çalışması bulunmaktadır.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29180" y="4860992"/>
            <a:ext cx="6852203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Fırat Üniversitesi'nde bilgisayar mühendisliği 1. sınıf öğrencisiyim. ATP &amp; Alibaba Cloud hackathonunda takımımla beraber bulundum. Aynı zamanda okulumuza ait FÜ-Chat projesinde görev aldım.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87132" y="6899255"/>
            <a:ext cx="685220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Fırat Üniversitesi Yazılım Mühendisliği 1. sınıf  öğrencisiyim.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ATP &amp; Alibaba Cloud Hackathon’unda takımımla yarıştım.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Aynı zamanda okulumuz projesio olan FÜ-Chat’ te yer aldım.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12453" y="3640465"/>
            <a:ext cx="6852203" cy="105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Fırat Üniversitesi Yazılım Mühendisliği 2. sınıf  öğrencisiyim. Şuan Kariyer.net  firmasında R&amp;D Intern olarak çalışmaktayım.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203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5916166">
            <a:off x="9857780" y="2515053"/>
            <a:ext cx="1085265" cy="3404752"/>
          </a:xfrm>
          <a:custGeom>
            <a:avLst/>
            <a:gdLst/>
            <a:ahLst/>
            <a:cxnLst/>
            <a:rect r="r" b="b" t="t" l="l"/>
            <a:pathLst>
              <a:path h="3404752" w="1085265">
                <a:moveTo>
                  <a:pt x="0" y="3404752"/>
                </a:moveTo>
                <a:lnTo>
                  <a:pt x="1085265" y="3404752"/>
                </a:lnTo>
                <a:lnTo>
                  <a:pt x="1085265" y="0"/>
                </a:lnTo>
                <a:lnTo>
                  <a:pt x="0" y="0"/>
                </a:lnTo>
                <a:lnTo>
                  <a:pt x="0" y="34047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0801" y="4884779"/>
            <a:ext cx="5966864" cy="58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099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Entities :</a:t>
            </a:r>
            <a:r>
              <a:rPr lang="en-US" sz="3099">
                <a:solidFill>
                  <a:srgbClr val="FF914D"/>
                </a:solidFill>
                <a:latin typeface="Arial"/>
                <a:ea typeface="Arial"/>
                <a:cs typeface="Arial"/>
                <a:sym typeface="Arial"/>
              </a:rPr>
              <a:t> { Turkcell, SuperOnline 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02794" y="866775"/>
            <a:ext cx="7082413" cy="150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Tanımı : Entity Bazlı Duygu Analizi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5350" y="3302430"/>
            <a:ext cx="12856344" cy="58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099">
                <a:solidFill>
                  <a:srgbClr val="FF914D"/>
                </a:solidFill>
                <a:latin typeface="Arial"/>
                <a:ea typeface="Arial"/>
                <a:cs typeface="Arial"/>
                <a:sym typeface="Arial"/>
              </a:rPr>
              <a:t>Turkcell</a:t>
            </a: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’in</a:t>
            </a: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hizmeti </a:t>
            </a:r>
            <a:r>
              <a:rPr lang="en-US" sz="3099">
                <a:solidFill>
                  <a:srgbClr val="D949CF"/>
                </a:solidFill>
                <a:latin typeface="Arial"/>
                <a:ea typeface="Arial"/>
                <a:cs typeface="Arial"/>
                <a:sym typeface="Arial"/>
              </a:rPr>
              <a:t>hızlı ve etkili</a:t>
            </a: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099">
                <a:solidFill>
                  <a:srgbClr val="FF914D"/>
                </a:solidFill>
                <a:latin typeface="Arial"/>
                <a:ea typeface="Arial"/>
                <a:cs typeface="Arial"/>
                <a:sym typeface="Arial"/>
              </a:rPr>
              <a:t>SuperOnline</a:t>
            </a: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‘ın</a:t>
            </a:r>
            <a:r>
              <a:rPr lang="en-US" sz="3099">
                <a:solidFill>
                  <a:srgbClr val="FF91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kalitesi </a:t>
            </a:r>
            <a:r>
              <a:rPr lang="en-US" sz="3099">
                <a:solidFill>
                  <a:srgbClr val="D949CF"/>
                </a:solidFill>
                <a:latin typeface="Arial"/>
                <a:ea typeface="Arial"/>
                <a:cs typeface="Arial"/>
                <a:sym typeface="Arial"/>
              </a:rPr>
              <a:t>çok kötü</a:t>
            </a: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829861" y="2654877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533474">
            <a:off x="9471048" y="4146448"/>
            <a:ext cx="10630596" cy="3853591"/>
          </a:xfrm>
          <a:custGeom>
            <a:avLst/>
            <a:gdLst/>
            <a:ahLst/>
            <a:cxnLst/>
            <a:rect r="r" b="b" t="t" l="l"/>
            <a:pathLst>
              <a:path h="3853591" w="10630596">
                <a:moveTo>
                  <a:pt x="0" y="0"/>
                </a:moveTo>
                <a:lnTo>
                  <a:pt x="10630596" y="0"/>
                </a:lnTo>
                <a:lnTo>
                  <a:pt x="10630596" y="3853591"/>
                </a:lnTo>
                <a:lnTo>
                  <a:pt x="0" y="3853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4874940">
            <a:off x="3453522" y="1445418"/>
            <a:ext cx="1062364" cy="3332906"/>
          </a:xfrm>
          <a:custGeom>
            <a:avLst/>
            <a:gdLst/>
            <a:ahLst/>
            <a:cxnLst/>
            <a:rect r="r" b="b" t="t" l="l"/>
            <a:pathLst>
              <a:path h="3332906" w="1062364">
                <a:moveTo>
                  <a:pt x="1062364" y="3332906"/>
                </a:moveTo>
                <a:lnTo>
                  <a:pt x="0" y="3332906"/>
                </a:lnTo>
                <a:lnTo>
                  <a:pt x="0" y="0"/>
                </a:lnTo>
                <a:lnTo>
                  <a:pt x="1062364" y="0"/>
                </a:lnTo>
                <a:lnTo>
                  <a:pt x="1062364" y="333290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80801" y="5736394"/>
            <a:ext cx="4811546" cy="58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099">
                <a:solidFill>
                  <a:srgbClr val="FF914D"/>
                </a:solidFill>
                <a:latin typeface="Arial"/>
                <a:ea typeface="Arial"/>
                <a:cs typeface="Arial"/>
                <a:sym typeface="Arial"/>
              </a:rPr>
              <a:t>Trendyol </a:t>
            </a:r>
            <a:r>
              <a:rPr lang="en-US" sz="30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-US" sz="3099">
                <a:solidFill>
                  <a:srgbClr val="D949CF"/>
                </a:solidFill>
                <a:latin typeface="Arial"/>
                <a:ea typeface="Arial"/>
                <a:cs typeface="Arial"/>
                <a:sym typeface="Arial"/>
              </a:rPr>
              <a:t>Pozitif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0801" y="6354700"/>
            <a:ext cx="5001461" cy="58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099">
                <a:solidFill>
                  <a:srgbClr val="FF914D"/>
                </a:solidFill>
                <a:latin typeface="Arial"/>
                <a:ea typeface="Arial"/>
                <a:cs typeface="Arial"/>
                <a:sym typeface="Arial"/>
              </a:rPr>
              <a:t>Hepsiburada </a:t>
            </a:r>
            <a:r>
              <a:rPr lang="en-US" sz="30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3099">
                <a:solidFill>
                  <a:srgbClr val="D949CF"/>
                </a:solidFill>
                <a:latin typeface="Arial"/>
                <a:ea typeface="Arial"/>
                <a:cs typeface="Arial"/>
                <a:sym typeface="Arial"/>
              </a:rPr>
              <a:t>Negatif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3843496" y="6073244"/>
            <a:ext cx="12380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flipV="true">
            <a:off x="4086574" y="6691549"/>
            <a:ext cx="12380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675356" y="2250995"/>
            <a:ext cx="2180347" cy="2109485"/>
          </a:xfrm>
          <a:custGeom>
            <a:avLst/>
            <a:gdLst/>
            <a:ahLst/>
            <a:cxnLst/>
            <a:rect r="r" b="b" t="t" l="l"/>
            <a:pathLst>
              <a:path h="2109485" w="2180347">
                <a:moveTo>
                  <a:pt x="0" y="0"/>
                </a:moveTo>
                <a:lnTo>
                  <a:pt x="2180347" y="0"/>
                </a:lnTo>
                <a:lnTo>
                  <a:pt x="2180347" y="2109485"/>
                </a:lnTo>
                <a:lnTo>
                  <a:pt x="0" y="2109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485793">
            <a:off x="4517263" y="3336288"/>
            <a:ext cx="1049657" cy="3293042"/>
          </a:xfrm>
          <a:custGeom>
            <a:avLst/>
            <a:gdLst/>
            <a:ahLst/>
            <a:cxnLst/>
            <a:rect r="r" b="b" t="t" l="l"/>
            <a:pathLst>
              <a:path h="3293042" w="1049657">
                <a:moveTo>
                  <a:pt x="0" y="0"/>
                </a:moveTo>
                <a:lnTo>
                  <a:pt x="1049657" y="0"/>
                </a:lnTo>
                <a:lnTo>
                  <a:pt x="1049657" y="3293042"/>
                </a:lnTo>
                <a:lnTo>
                  <a:pt x="0" y="3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79369">
            <a:off x="6607859" y="3757917"/>
            <a:ext cx="1049657" cy="3293042"/>
          </a:xfrm>
          <a:custGeom>
            <a:avLst/>
            <a:gdLst/>
            <a:ahLst/>
            <a:cxnLst/>
            <a:rect r="r" b="b" t="t" l="l"/>
            <a:pathLst>
              <a:path h="3293042" w="1049657">
                <a:moveTo>
                  <a:pt x="0" y="0"/>
                </a:moveTo>
                <a:lnTo>
                  <a:pt x="1049657" y="0"/>
                </a:lnTo>
                <a:lnTo>
                  <a:pt x="1049657" y="3293042"/>
                </a:lnTo>
                <a:lnTo>
                  <a:pt x="0" y="3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01400" y="2493601"/>
            <a:ext cx="2180347" cy="2109485"/>
          </a:xfrm>
          <a:custGeom>
            <a:avLst/>
            <a:gdLst/>
            <a:ahLst/>
            <a:cxnLst/>
            <a:rect r="r" b="b" t="t" l="l"/>
            <a:pathLst>
              <a:path h="2109485" w="2180347">
                <a:moveTo>
                  <a:pt x="0" y="0"/>
                </a:moveTo>
                <a:lnTo>
                  <a:pt x="2180347" y="0"/>
                </a:lnTo>
                <a:lnTo>
                  <a:pt x="2180347" y="2109486"/>
                </a:lnTo>
                <a:lnTo>
                  <a:pt x="0" y="2109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13921" y="5884173"/>
            <a:ext cx="2878034" cy="2784497"/>
          </a:xfrm>
          <a:custGeom>
            <a:avLst/>
            <a:gdLst/>
            <a:ahLst/>
            <a:cxnLst/>
            <a:rect r="r" b="b" t="t" l="l"/>
            <a:pathLst>
              <a:path h="2784497" w="2878034">
                <a:moveTo>
                  <a:pt x="0" y="0"/>
                </a:moveTo>
                <a:lnTo>
                  <a:pt x="2878034" y="0"/>
                </a:lnTo>
                <a:lnTo>
                  <a:pt x="2878034" y="2784498"/>
                </a:lnTo>
                <a:lnTo>
                  <a:pt x="0" y="2784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937812" y="3046427"/>
            <a:ext cx="1412440" cy="706220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812800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  <a:r>
                <a:rPr lang="en-US" sz="241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BAĞLAM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08337" y="3267857"/>
            <a:ext cx="1412440" cy="706220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812800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  <a:r>
                <a:rPr lang="en-US" sz="241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Duygu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1057" y="5020690"/>
            <a:ext cx="2180347" cy="2109485"/>
          </a:xfrm>
          <a:custGeom>
            <a:avLst/>
            <a:gdLst/>
            <a:ahLst/>
            <a:cxnLst/>
            <a:rect r="r" b="b" t="t" l="l"/>
            <a:pathLst>
              <a:path h="2109485" w="2180347">
                <a:moveTo>
                  <a:pt x="0" y="0"/>
                </a:moveTo>
                <a:lnTo>
                  <a:pt x="2180346" y="0"/>
                </a:lnTo>
                <a:lnTo>
                  <a:pt x="2180346" y="2109485"/>
                </a:lnTo>
                <a:lnTo>
                  <a:pt x="0" y="2109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95010" y="5711790"/>
            <a:ext cx="1412440" cy="706220"/>
            <a:chOff x="0" y="0"/>
            <a:chExt cx="8128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812800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  <a:r>
                <a:rPr lang="en-US" sz="241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İma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-4405544">
            <a:off x="2648709" y="5744194"/>
            <a:ext cx="1049657" cy="3293042"/>
          </a:xfrm>
          <a:custGeom>
            <a:avLst/>
            <a:gdLst/>
            <a:ahLst/>
            <a:cxnLst/>
            <a:rect r="r" b="b" t="t" l="l"/>
            <a:pathLst>
              <a:path h="3293042" w="1049657">
                <a:moveTo>
                  <a:pt x="1049657" y="0"/>
                </a:moveTo>
                <a:lnTo>
                  <a:pt x="0" y="0"/>
                </a:lnTo>
                <a:lnTo>
                  <a:pt x="0" y="3293042"/>
                </a:lnTo>
                <a:lnTo>
                  <a:pt x="1049657" y="3293042"/>
                </a:lnTo>
                <a:lnTo>
                  <a:pt x="104965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901358" y="6923312"/>
            <a:ext cx="1600084" cy="706220"/>
            <a:chOff x="0" y="0"/>
            <a:chExt cx="920781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20781" cy="406400"/>
            </a:xfrm>
            <a:custGeom>
              <a:avLst/>
              <a:gdLst/>
              <a:ahLst/>
              <a:cxnLst/>
              <a:rect r="r" b="b" t="t" l="l"/>
              <a:pathLst>
                <a:path h="406400" w="920781">
                  <a:moveTo>
                    <a:pt x="717581" y="0"/>
                  </a:moveTo>
                  <a:cubicBezTo>
                    <a:pt x="829805" y="0"/>
                    <a:pt x="920781" y="90976"/>
                    <a:pt x="920781" y="203200"/>
                  </a:cubicBezTo>
                  <a:cubicBezTo>
                    <a:pt x="920781" y="315424"/>
                    <a:pt x="829805" y="406400"/>
                    <a:pt x="7175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920781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  <a:r>
                <a:rPr lang="en-US" sz="241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Hassasiyet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235047" y="2189483"/>
            <a:ext cx="240216" cy="24021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6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070885" y="649223"/>
            <a:ext cx="7170707" cy="78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1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Projemizin Sağladığı Çözüm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56238" y="1973862"/>
            <a:ext cx="9282866" cy="152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Türkçenin bağlam gücünden faydalanarak ABSA modelinde her bir varlık bazında duygu analizi gerçekleştirir.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56238" y="3797810"/>
            <a:ext cx="9282866" cy="152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Herhangi bir duygu kelimesi kullanılmadan belirli bir duyguyu ima eden cümlelere karşı hassasiyet göstermesi için modeli oluşturduğumuz ima veri setleriyle besledik.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56238" y="5774487"/>
            <a:ext cx="9282866" cy="251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Türkçe dilinde veri üretim yöntemlerini denedik ve en iyi sonuçları veren : Eş anlamlı kelimeleri değiştirme, geri çeviri ve sentetik veri üretimi ile verilerimizi artırarak modelimizi farklı bağlamsal cümlelere karşı daha güçlü hale getirdik.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235047" y="4034920"/>
            <a:ext cx="240216" cy="24021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6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235047" y="6025840"/>
            <a:ext cx="240216" cy="24021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6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639197" y="-10092552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962194" y="556640"/>
            <a:ext cx="5551977" cy="78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1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Projenin </a:t>
            </a:r>
            <a:r>
              <a:rPr lang="en-US" sz="41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Hedef Kitlesi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5329" y="1738644"/>
            <a:ext cx="8092854" cy="644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0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302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sz="302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zarlama Uzmanları:</a:t>
            </a:r>
          </a:p>
          <a:p>
            <a:pPr algn="l" marL="654017" indent="-327008" lvl="1">
              <a:lnSpc>
                <a:spcPts val="4240"/>
              </a:lnSpc>
              <a:spcBef>
                <a:spcPct val="0"/>
              </a:spcBef>
              <a:buFont typeface="Arial"/>
              <a:buChar char="•"/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Kullanım Alanı: Marka algısını ve müşteri duyarlılığını derinlemesine analiz etme.</a:t>
            </a:r>
          </a:p>
          <a:p>
            <a:pPr algn="l">
              <a:lnSpc>
                <a:spcPts val="4240"/>
              </a:lnSpc>
              <a:spcBef>
                <a:spcPct val="0"/>
              </a:spcBef>
            </a:pPr>
          </a:p>
          <a:p>
            <a:pPr algn="l">
              <a:lnSpc>
                <a:spcPts val="4240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Kurumsal İletişim Profesyonelleri:</a:t>
            </a:r>
          </a:p>
          <a:p>
            <a:pPr algn="l" marL="654017" indent="-327008" lvl="1">
              <a:lnSpc>
                <a:spcPts val="4240"/>
              </a:lnSpc>
              <a:spcBef>
                <a:spcPct val="0"/>
              </a:spcBef>
              <a:buFont typeface="Arial"/>
              <a:buChar char="•"/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Kullanım Alanı: Şirket ve kurumlarla ilgili medyada yer alan içeriklerin duygu analizini yapma</a:t>
            </a:r>
          </a:p>
          <a:p>
            <a:pPr algn="l">
              <a:lnSpc>
                <a:spcPts val="4240"/>
              </a:lnSpc>
              <a:spcBef>
                <a:spcPct val="0"/>
              </a:spcBef>
            </a:pPr>
          </a:p>
          <a:p>
            <a:pPr algn="l">
              <a:lnSpc>
                <a:spcPts val="4240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Finans ve Yatırım Analistleri:</a:t>
            </a:r>
          </a:p>
          <a:p>
            <a:pPr algn="l" marL="654017" indent="-327008" lvl="1">
              <a:lnSpc>
                <a:spcPts val="4240"/>
              </a:lnSpc>
              <a:spcBef>
                <a:spcPct val="0"/>
              </a:spcBef>
              <a:buFont typeface="Arial"/>
              <a:buChar char="•"/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Kullanım Alanı: Şirketlere yönelik yatırımcı duyarlılığını izleme.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21554" y="2274432"/>
            <a:ext cx="8137746" cy="5871485"/>
          </a:xfrm>
          <a:custGeom>
            <a:avLst/>
            <a:gdLst/>
            <a:ahLst/>
            <a:cxnLst/>
            <a:rect r="r" b="b" t="t" l="l"/>
            <a:pathLst>
              <a:path h="5871485" w="8137746">
                <a:moveTo>
                  <a:pt x="0" y="0"/>
                </a:moveTo>
                <a:lnTo>
                  <a:pt x="8137746" y="0"/>
                </a:lnTo>
                <a:lnTo>
                  <a:pt x="8137746" y="5871486"/>
                </a:lnTo>
                <a:lnTo>
                  <a:pt x="0" y="5871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144" t="-22641" r="-27421" b="-1752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63321"/>
            <a:ext cx="16569113" cy="8360358"/>
            <a:chOff x="0" y="0"/>
            <a:chExt cx="27183279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18328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7183280">
                  <a:moveTo>
                    <a:pt x="0" y="0"/>
                  </a:moveTo>
                  <a:lnTo>
                    <a:pt x="27183280" y="0"/>
                  </a:lnTo>
                  <a:lnTo>
                    <a:pt x="271832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57" t="0" r="-45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81395" y="247057"/>
            <a:ext cx="3325210" cy="78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İş Akışı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10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9105900" y="1390600"/>
            <a:ext cx="38100" cy="51065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1747912" y="2007827"/>
            <a:ext cx="6274556" cy="1626123"/>
            <a:chOff x="0" y="0"/>
            <a:chExt cx="1652558" cy="4282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2558" cy="428279"/>
            </a:xfrm>
            <a:custGeom>
              <a:avLst/>
              <a:gdLst/>
              <a:ahLst/>
              <a:cxnLst/>
              <a:rect r="r" b="b" t="t" l="l"/>
              <a:pathLst>
                <a:path h="428279" w="1652558">
                  <a:moveTo>
                    <a:pt x="0" y="0"/>
                  </a:moveTo>
                  <a:lnTo>
                    <a:pt x="1652558" y="0"/>
                  </a:lnTo>
                  <a:lnTo>
                    <a:pt x="1652558" y="428279"/>
                  </a:lnTo>
                  <a:lnTo>
                    <a:pt x="0" y="428279"/>
                  </a:lnTo>
                  <a:close/>
                </a:path>
              </a:pathLst>
            </a:custGeom>
            <a:solidFill>
              <a:srgbClr val="C1FF7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52558" cy="466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[ {"sentence": "Turkcell en iyi operatör açık ara.",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"entities": [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{"text": "Turkcell","type": "ORG","start": 0,"end": 8}]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} ]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823916" y="85148"/>
            <a:ext cx="6178617" cy="78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 Setleri ve Formatları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6681" y="971550"/>
            <a:ext cx="2892546" cy="51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  <a:spcBef>
                <a:spcPct val="0"/>
              </a:spcBef>
            </a:pPr>
            <a:r>
              <a:rPr lang="en-US" sz="3037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NER Veri Seti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8127" y="1463631"/>
            <a:ext cx="170333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JSON Format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8127" y="3923963"/>
            <a:ext cx="163145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XML</a:t>
            </a:r>
            <a:r>
              <a:rPr lang="en-US" sz="219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Format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47912" y="4468158"/>
            <a:ext cx="6274556" cy="1626123"/>
            <a:chOff x="0" y="0"/>
            <a:chExt cx="1652558" cy="4282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52558" cy="428279"/>
            </a:xfrm>
            <a:custGeom>
              <a:avLst/>
              <a:gdLst/>
              <a:ahLst/>
              <a:cxnLst/>
              <a:rect r="r" b="b" t="t" l="l"/>
              <a:pathLst>
                <a:path h="428279" w="1652558">
                  <a:moveTo>
                    <a:pt x="0" y="0"/>
                  </a:moveTo>
                  <a:lnTo>
                    <a:pt x="1652558" y="0"/>
                  </a:lnTo>
                  <a:lnTo>
                    <a:pt x="1652558" y="428279"/>
                  </a:lnTo>
                  <a:lnTo>
                    <a:pt x="0" y="428279"/>
                  </a:lnTo>
                  <a:close/>
                </a:path>
              </a:pathLst>
            </a:custGeom>
            <a:solidFill>
              <a:srgbClr val="C1FF7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52558" cy="466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<![CDATA[<sentence><entity type="ORG">Turkcell</entity> gayet iyi bir şirket ve <entity type="ORG">Vodafone</entity> onun arkasında. </sentence>]]>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68127" y="6380031"/>
            <a:ext cx="178370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ConLL</a:t>
            </a:r>
            <a:r>
              <a:rPr lang="en-US" sz="219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Format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47912" y="6924226"/>
            <a:ext cx="6274556" cy="1533665"/>
            <a:chOff x="0" y="0"/>
            <a:chExt cx="1652558" cy="4039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52558" cy="403928"/>
            </a:xfrm>
            <a:custGeom>
              <a:avLst/>
              <a:gdLst/>
              <a:ahLst/>
              <a:cxnLst/>
              <a:rect r="r" b="b" t="t" l="l"/>
              <a:pathLst>
                <a:path h="403928" w="1652558">
                  <a:moveTo>
                    <a:pt x="0" y="0"/>
                  </a:moveTo>
                  <a:lnTo>
                    <a:pt x="1652558" y="0"/>
                  </a:lnTo>
                  <a:lnTo>
                    <a:pt x="1652558" y="403928"/>
                  </a:lnTo>
                  <a:lnTo>
                    <a:pt x="0" y="403928"/>
                  </a:lnTo>
                  <a:close/>
                </a:path>
              </a:pathLst>
            </a:custGeom>
            <a:solidFill>
              <a:srgbClr val="C1FF7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652558" cy="442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Turkcell B-ORG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bir O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şirkettir O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. O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002533" y="971550"/>
            <a:ext cx="2892546" cy="51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  <a:spcBef>
                <a:spcPct val="0"/>
              </a:spcBef>
            </a:pPr>
            <a:r>
              <a:rPr lang="en-US" sz="3037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ABSA</a:t>
            </a:r>
            <a:r>
              <a:rPr lang="en-US" sz="3037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Veri Seti :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311528" y="2007827"/>
            <a:ext cx="6274556" cy="1626123"/>
            <a:chOff x="0" y="0"/>
            <a:chExt cx="1652558" cy="4282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52558" cy="428279"/>
            </a:xfrm>
            <a:custGeom>
              <a:avLst/>
              <a:gdLst/>
              <a:ahLst/>
              <a:cxnLst/>
              <a:rect r="r" b="b" t="t" l="l"/>
              <a:pathLst>
                <a:path h="428279" w="1652558">
                  <a:moveTo>
                    <a:pt x="0" y="0"/>
                  </a:moveTo>
                  <a:lnTo>
                    <a:pt x="1652558" y="0"/>
                  </a:lnTo>
                  <a:lnTo>
                    <a:pt x="1652558" y="428279"/>
                  </a:lnTo>
                  <a:lnTo>
                    <a:pt x="0" y="428279"/>
                  </a:lnTo>
                  <a:close/>
                </a:path>
              </a:pathLst>
            </a:custGeom>
            <a:solidFill>
              <a:srgbClr val="C1FF7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652558" cy="466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&lt;sentence&gt;&lt;text&gt;Turkcell en iyi operatör açık ara.&lt;/text&gt;&lt;aspect term="Turkcell" sentiment="positive"/&gt;&lt;/sentence&gt;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560547" y="1463631"/>
            <a:ext cx="155957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XML</a:t>
            </a:r>
            <a:r>
              <a:rPr lang="en-US" sz="219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Format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60547" y="3923963"/>
            <a:ext cx="170333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JSON</a:t>
            </a:r>
            <a:r>
              <a:rPr lang="en-US" sz="219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Format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412216" y="4434014"/>
            <a:ext cx="6274556" cy="1867040"/>
            <a:chOff x="0" y="0"/>
            <a:chExt cx="1652558" cy="49173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52558" cy="491731"/>
            </a:xfrm>
            <a:custGeom>
              <a:avLst/>
              <a:gdLst/>
              <a:ahLst/>
              <a:cxnLst/>
              <a:rect r="r" b="b" t="t" l="l"/>
              <a:pathLst>
                <a:path h="491731" w="1652558">
                  <a:moveTo>
                    <a:pt x="0" y="0"/>
                  </a:moveTo>
                  <a:lnTo>
                    <a:pt x="1652558" y="0"/>
                  </a:lnTo>
                  <a:lnTo>
                    <a:pt x="1652558" y="491731"/>
                  </a:lnTo>
                  <a:lnTo>
                    <a:pt x="0" y="491731"/>
                  </a:lnTo>
                  <a:close/>
                </a:path>
              </a:pathLst>
            </a:custGeom>
            <a:solidFill>
              <a:srgbClr val="C1FF7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652558" cy="529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 [ {</a:t>
              </a: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"text": "Turkcell'in yeni tarifesi harika ama Vodafone'un çekim gücü gerçekten zayıf.",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"entities": [ {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       "entity": "Turkcell","sentiment": "positive"},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     {"entity": "Vodafone", "sentiment": "negative"} ] } ]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704315" y="7005869"/>
            <a:ext cx="7126225" cy="127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Bu veri setleri farklı modellerde denenmiş ve NER modelinde ConLL , ABSA modelinde ise JSON formatına karar kılınmıstır.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325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3037865" y="3323617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928320" y="0"/>
                </a:moveTo>
                <a:lnTo>
                  <a:pt x="0" y="0"/>
                </a:lnTo>
                <a:lnTo>
                  <a:pt x="0" y="658264"/>
                </a:lnTo>
                <a:lnTo>
                  <a:pt x="928320" y="658264"/>
                </a:lnTo>
                <a:lnTo>
                  <a:pt x="9283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2811984" y="4946829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928320" y="658263"/>
                </a:moveTo>
                <a:lnTo>
                  <a:pt x="0" y="658263"/>
                </a:lnTo>
                <a:lnTo>
                  <a:pt x="0" y="0"/>
                </a:lnTo>
                <a:lnTo>
                  <a:pt x="928320" y="0"/>
                </a:lnTo>
                <a:lnTo>
                  <a:pt x="928320" y="6582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811984" y="4222679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928320" y="0"/>
                </a:moveTo>
                <a:lnTo>
                  <a:pt x="0" y="0"/>
                </a:lnTo>
                <a:lnTo>
                  <a:pt x="0" y="658264"/>
                </a:lnTo>
                <a:lnTo>
                  <a:pt x="928320" y="658264"/>
                </a:lnTo>
                <a:lnTo>
                  <a:pt x="9283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3037865" y="5906060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928320" y="658264"/>
                </a:moveTo>
                <a:lnTo>
                  <a:pt x="0" y="658264"/>
                </a:lnTo>
                <a:lnTo>
                  <a:pt x="0" y="0"/>
                </a:lnTo>
                <a:lnTo>
                  <a:pt x="928320" y="0"/>
                </a:lnTo>
                <a:lnTo>
                  <a:pt x="928320" y="6582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55843" y="3419253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0" y="0"/>
                </a:moveTo>
                <a:lnTo>
                  <a:pt x="928321" y="0"/>
                </a:lnTo>
                <a:lnTo>
                  <a:pt x="928321" y="658264"/>
                </a:lnTo>
                <a:lnTo>
                  <a:pt x="0" y="658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6418616" y="4946829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0" y="658263"/>
                </a:moveTo>
                <a:lnTo>
                  <a:pt x="928321" y="658263"/>
                </a:lnTo>
                <a:lnTo>
                  <a:pt x="928321" y="0"/>
                </a:lnTo>
                <a:lnTo>
                  <a:pt x="0" y="0"/>
                </a:lnTo>
                <a:lnTo>
                  <a:pt x="0" y="6582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6255843" y="5900395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0" y="658264"/>
                </a:moveTo>
                <a:lnTo>
                  <a:pt x="928321" y="658264"/>
                </a:lnTo>
                <a:lnTo>
                  <a:pt x="928321" y="0"/>
                </a:lnTo>
                <a:lnTo>
                  <a:pt x="0" y="0"/>
                </a:lnTo>
                <a:lnTo>
                  <a:pt x="0" y="6582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18616" y="4228344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0" y="0"/>
                </a:moveTo>
                <a:lnTo>
                  <a:pt x="928321" y="0"/>
                </a:lnTo>
                <a:lnTo>
                  <a:pt x="928321" y="658264"/>
                </a:lnTo>
                <a:lnTo>
                  <a:pt x="0" y="658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88996" y="5113175"/>
            <a:ext cx="792885" cy="792885"/>
            <a:chOff x="0" y="0"/>
            <a:chExt cx="4064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4064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T5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17539" y="6162217"/>
            <a:ext cx="792885" cy="792885"/>
            <a:chOff x="0" y="0"/>
            <a:chExt cx="4064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4064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CRF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11959" y="3022810"/>
            <a:ext cx="1600025" cy="792885"/>
            <a:chOff x="0" y="0"/>
            <a:chExt cx="820107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0107" cy="406400"/>
            </a:xfrm>
            <a:custGeom>
              <a:avLst/>
              <a:gdLst/>
              <a:ahLst/>
              <a:cxnLst/>
              <a:rect r="r" b="b" t="t" l="l"/>
              <a:pathLst>
                <a:path h="406400" w="820107">
                  <a:moveTo>
                    <a:pt x="616907" y="0"/>
                  </a:moveTo>
                  <a:cubicBezTo>
                    <a:pt x="729131" y="0"/>
                    <a:pt x="820107" y="90976"/>
                    <a:pt x="820107" y="203200"/>
                  </a:cubicBezTo>
                  <a:cubicBezTo>
                    <a:pt x="820107" y="315424"/>
                    <a:pt x="729131" y="406400"/>
                    <a:pt x="61690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820107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BERTurk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650104" y="3981881"/>
            <a:ext cx="792885" cy="792885"/>
            <a:chOff x="0" y="0"/>
            <a:chExt cx="406400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4064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51654" y="3981881"/>
            <a:ext cx="1853245" cy="792885"/>
            <a:chOff x="0" y="0"/>
            <a:chExt cx="949897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49897" cy="406400"/>
            </a:xfrm>
            <a:custGeom>
              <a:avLst/>
              <a:gdLst/>
              <a:ahLst/>
              <a:cxnLst/>
              <a:rect r="r" b="b" t="t" l="l"/>
              <a:pathLst>
                <a:path h="406400" w="949897">
                  <a:moveTo>
                    <a:pt x="746697" y="0"/>
                  </a:moveTo>
                  <a:cubicBezTo>
                    <a:pt x="858921" y="0"/>
                    <a:pt x="949897" y="90976"/>
                    <a:pt x="949897" y="203200"/>
                  </a:cubicBezTo>
                  <a:cubicBezTo>
                    <a:pt x="949897" y="315424"/>
                    <a:pt x="858921" y="406400"/>
                    <a:pt x="746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949897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RoBERTa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33527" y="6229527"/>
            <a:ext cx="1378457" cy="792885"/>
            <a:chOff x="0" y="0"/>
            <a:chExt cx="70654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06540" cy="406400"/>
            </a:xfrm>
            <a:custGeom>
              <a:avLst/>
              <a:gdLst/>
              <a:ahLst/>
              <a:cxnLst/>
              <a:rect r="r" b="b" t="t" l="l"/>
              <a:pathLst>
                <a:path h="406400" w="706540">
                  <a:moveTo>
                    <a:pt x="503340" y="0"/>
                  </a:moveTo>
                  <a:cubicBezTo>
                    <a:pt x="615564" y="0"/>
                    <a:pt x="706540" y="90976"/>
                    <a:pt x="706540" y="203200"/>
                  </a:cubicBezTo>
                  <a:cubicBezTo>
                    <a:pt x="706540" y="315424"/>
                    <a:pt x="615564" y="406400"/>
                    <a:pt x="5033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04775"/>
              <a:ext cx="70654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SpaCy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412764" y="3022810"/>
            <a:ext cx="1600025" cy="792885"/>
            <a:chOff x="0" y="0"/>
            <a:chExt cx="820107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20107" cy="406400"/>
            </a:xfrm>
            <a:custGeom>
              <a:avLst/>
              <a:gdLst/>
              <a:ahLst/>
              <a:cxnLst/>
              <a:rect r="r" b="b" t="t" l="l"/>
              <a:pathLst>
                <a:path h="406400" w="820107">
                  <a:moveTo>
                    <a:pt x="616907" y="0"/>
                  </a:moveTo>
                  <a:cubicBezTo>
                    <a:pt x="729131" y="0"/>
                    <a:pt x="820107" y="90976"/>
                    <a:pt x="820107" y="203200"/>
                  </a:cubicBezTo>
                  <a:cubicBezTo>
                    <a:pt x="820107" y="315424"/>
                    <a:pt x="729131" y="406400"/>
                    <a:pt x="61690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820107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BERTurk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650889" y="5180799"/>
            <a:ext cx="1584198" cy="792885"/>
            <a:chOff x="0" y="0"/>
            <a:chExt cx="811995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1995" cy="406400"/>
            </a:xfrm>
            <a:custGeom>
              <a:avLst/>
              <a:gdLst/>
              <a:ahLst/>
              <a:cxnLst/>
              <a:rect r="r" b="b" t="t" l="l"/>
              <a:pathLst>
                <a:path h="406400" w="811995">
                  <a:moveTo>
                    <a:pt x="608795" y="0"/>
                  </a:moveTo>
                  <a:cubicBezTo>
                    <a:pt x="721019" y="0"/>
                    <a:pt x="811995" y="90976"/>
                    <a:pt x="811995" y="203200"/>
                  </a:cubicBezTo>
                  <a:cubicBezTo>
                    <a:pt x="811995" y="315424"/>
                    <a:pt x="721019" y="406400"/>
                    <a:pt x="6087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04775"/>
              <a:ext cx="811995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MT- DNN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381880" y="1695531"/>
            <a:ext cx="2194317" cy="792885"/>
            <a:chOff x="0" y="0"/>
            <a:chExt cx="1124717" cy="406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24717" cy="406400"/>
            </a:xfrm>
            <a:custGeom>
              <a:avLst/>
              <a:gdLst/>
              <a:ahLst/>
              <a:cxnLst/>
              <a:rect r="r" b="b" t="t" l="l"/>
              <a:pathLst>
                <a:path h="406400" w="1124717">
                  <a:moveTo>
                    <a:pt x="921517" y="0"/>
                  </a:moveTo>
                  <a:cubicBezTo>
                    <a:pt x="1033741" y="0"/>
                    <a:pt x="1124717" y="90976"/>
                    <a:pt x="1124717" y="203200"/>
                  </a:cubicBezTo>
                  <a:cubicBezTo>
                    <a:pt x="1124717" y="315424"/>
                    <a:pt x="1033741" y="406400"/>
                    <a:pt x="9215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04775"/>
              <a:ext cx="1124717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Varlık Tespiti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602523" y="1695531"/>
            <a:ext cx="2311458" cy="792885"/>
            <a:chOff x="0" y="0"/>
            <a:chExt cx="1184758" cy="406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84758" cy="406400"/>
            </a:xfrm>
            <a:custGeom>
              <a:avLst/>
              <a:gdLst/>
              <a:ahLst/>
              <a:cxnLst/>
              <a:rect r="r" b="b" t="t" l="l"/>
              <a:pathLst>
                <a:path h="406400" w="1184758">
                  <a:moveTo>
                    <a:pt x="981558" y="0"/>
                  </a:moveTo>
                  <a:cubicBezTo>
                    <a:pt x="1093782" y="0"/>
                    <a:pt x="1184758" y="90976"/>
                    <a:pt x="1184758" y="203200"/>
                  </a:cubicBezTo>
                  <a:cubicBezTo>
                    <a:pt x="1184758" y="315424"/>
                    <a:pt x="1093782" y="406400"/>
                    <a:pt x="98155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04775"/>
              <a:ext cx="1184758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Duygu Analizi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048935" y="1777027"/>
            <a:ext cx="396442" cy="39644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39700" y="44450"/>
              <a:ext cx="5334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673977" y="1695531"/>
            <a:ext cx="6166160" cy="2381986"/>
            <a:chOff x="0" y="0"/>
            <a:chExt cx="737712" cy="28497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37712" cy="284978"/>
            </a:xfrm>
            <a:custGeom>
              <a:avLst/>
              <a:gdLst/>
              <a:ahLst/>
              <a:cxnLst/>
              <a:rect r="r" b="b" t="t" l="l"/>
              <a:pathLst>
                <a:path h="284978" w="737712">
                  <a:moveTo>
                    <a:pt x="534512" y="0"/>
                  </a:moveTo>
                  <a:cubicBezTo>
                    <a:pt x="646736" y="0"/>
                    <a:pt x="737712" y="63794"/>
                    <a:pt x="737712" y="142489"/>
                  </a:cubicBezTo>
                  <a:cubicBezTo>
                    <a:pt x="737712" y="221183"/>
                    <a:pt x="646736" y="284978"/>
                    <a:pt x="534512" y="284978"/>
                  </a:cubicBezTo>
                  <a:lnTo>
                    <a:pt x="203200" y="284978"/>
                  </a:lnTo>
                  <a:cubicBezTo>
                    <a:pt x="90976" y="284978"/>
                    <a:pt x="0" y="221183"/>
                    <a:pt x="0" y="142489"/>
                  </a:cubicBezTo>
                  <a:cubicBezTo>
                    <a:pt x="0" y="6379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04775"/>
              <a:ext cx="737712" cy="389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Yandaki modeller denendikten sonra, bu modellerin istenen kriterlere daha uygun ve daha verimli çalışabilmesi için bazı analitik süreçler üzerinde durduk: ABSA, ELSA ve Entity Identification.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048935" y="4347949"/>
            <a:ext cx="396442" cy="396442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139700" y="44450"/>
              <a:ext cx="5334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757057" y="5275961"/>
            <a:ext cx="2757249" cy="3832148"/>
            <a:chOff x="0" y="0"/>
            <a:chExt cx="24022364" cy="3338735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4022365" cy="33387351"/>
            </a:xfrm>
            <a:custGeom>
              <a:avLst/>
              <a:gdLst/>
              <a:ahLst/>
              <a:cxnLst/>
              <a:rect r="r" b="b" t="t" l="l"/>
              <a:pathLst>
                <a:path h="33387351" w="24022365">
                  <a:moveTo>
                    <a:pt x="0" y="0"/>
                  </a:moveTo>
                  <a:lnTo>
                    <a:pt x="24022365" y="0"/>
                  </a:lnTo>
                  <a:lnTo>
                    <a:pt x="24022365" y="33387351"/>
                  </a:lnTo>
                  <a:lnTo>
                    <a:pt x="0" y="33387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52" t="0" r="-352" b="0"/>
              </a:stretch>
            </a:blipFill>
          </p:spPr>
        </p:sp>
      </p:grpSp>
      <p:sp>
        <p:nvSpPr>
          <p:cNvPr name="Freeform 53" id="53"/>
          <p:cNvSpPr/>
          <p:nvPr/>
        </p:nvSpPr>
        <p:spPr>
          <a:xfrm flipH="false" flipV="false" rot="0">
            <a:off x="3306688" y="3080922"/>
            <a:ext cx="3611372" cy="3611372"/>
          </a:xfrm>
          <a:custGeom>
            <a:avLst/>
            <a:gdLst/>
            <a:ahLst/>
            <a:cxnLst/>
            <a:rect r="r" b="b" t="t" l="l"/>
            <a:pathLst>
              <a:path h="3611372" w="3611372">
                <a:moveTo>
                  <a:pt x="0" y="0"/>
                </a:moveTo>
                <a:lnTo>
                  <a:pt x="3611372" y="0"/>
                </a:lnTo>
                <a:lnTo>
                  <a:pt x="3611372" y="3611372"/>
                </a:lnTo>
                <a:lnTo>
                  <a:pt x="0" y="3611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6435364" y="415422"/>
            <a:ext cx="5154849" cy="68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Yöntem ve Teknikler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673977" y="4248482"/>
            <a:ext cx="7480102" cy="4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 iki görev için de CrossEntropyLoss tercih ettik.</a:t>
            </a:r>
          </a:p>
        </p:txBody>
      </p:sp>
      <p:sp>
        <p:nvSpPr>
          <p:cNvPr name="AutoShape 56" id="56"/>
          <p:cNvSpPr/>
          <p:nvPr/>
        </p:nvSpPr>
        <p:spPr>
          <a:xfrm flipH="true">
            <a:off x="4317073" y="2507466"/>
            <a:ext cx="159060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3244692" y="3323617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928321" y="0"/>
                </a:moveTo>
                <a:lnTo>
                  <a:pt x="0" y="0"/>
                </a:lnTo>
                <a:lnTo>
                  <a:pt x="0" y="658264"/>
                </a:lnTo>
                <a:lnTo>
                  <a:pt x="928321" y="658264"/>
                </a:lnTo>
                <a:lnTo>
                  <a:pt x="9283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3018811" y="4946829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928321" y="658263"/>
                </a:moveTo>
                <a:lnTo>
                  <a:pt x="0" y="658263"/>
                </a:lnTo>
                <a:lnTo>
                  <a:pt x="0" y="0"/>
                </a:lnTo>
                <a:lnTo>
                  <a:pt x="928321" y="0"/>
                </a:lnTo>
                <a:lnTo>
                  <a:pt x="928321" y="6582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018811" y="4222679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928321" y="0"/>
                </a:moveTo>
                <a:lnTo>
                  <a:pt x="0" y="0"/>
                </a:lnTo>
                <a:lnTo>
                  <a:pt x="0" y="658264"/>
                </a:lnTo>
                <a:lnTo>
                  <a:pt x="928321" y="658264"/>
                </a:lnTo>
                <a:lnTo>
                  <a:pt x="9283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3244692" y="5906060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928321" y="658264"/>
                </a:moveTo>
                <a:lnTo>
                  <a:pt x="0" y="658264"/>
                </a:lnTo>
                <a:lnTo>
                  <a:pt x="0" y="0"/>
                </a:lnTo>
                <a:lnTo>
                  <a:pt x="928321" y="0"/>
                </a:lnTo>
                <a:lnTo>
                  <a:pt x="928321" y="6582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45683" y="3419253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0" y="0"/>
                </a:moveTo>
                <a:lnTo>
                  <a:pt x="928321" y="0"/>
                </a:lnTo>
                <a:lnTo>
                  <a:pt x="928321" y="658264"/>
                </a:lnTo>
                <a:lnTo>
                  <a:pt x="0" y="658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6908456" y="4946829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0" y="658263"/>
                </a:moveTo>
                <a:lnTo>
                  <a:pt x="928320" y="658263"/>
                </a:lnTo>
                <a:lnTo>
                  <a:pt x="928320" y="0"/>
                </a:lnTo>
                <a:lnTo>
                  <a:pt x="0" y="0"/>
                </a:lnTo>
                <a:lnTo>
                  <a:pt x="0" y="6582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6745683" y="5900395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0" y="658264"/>
                </a:moveTo>
                <a:lnTo>
                  <a:pt x="928321" y="658264"/>
                </a:lnTo>
                <a:lnTo>
                  <a:pt x="928321" y="0"/>
                </a:lnTo>
                <a:lnTo>
                  <a:pt x="0" y="0"/>
                </a:lnTo>
                <a:lnTo>
                  <a:pt x="0" y="6582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08456" y="4228344"/>
            <a:ext cx="928321" cy="658264"/>
          </a:xfrm>
          <a:custGeom>
            <a:avLst/>
            <a:gdLst/>
            <a:ahLst/>
            <a:cxnLst/>
            <a:rect r="r" b="b" t="t" l="l"/>
            <a:pathLst>
              <a:path h="658264" w="928321">
                <a:moveTo>
                  <a:pt x="0" y="0"/>
                </a:moveTo>
                <a:lnTo>
                  <a:pt x="928320" y="0"/>
                </a:lnTo>
                <a:lnTo>
                  <a:pt x="928320" y="658264"/>
                </a:lnTo>
                <a:lnTo>
                  <a:pt x="0" y="658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07379" y="6235192"/>
            <a:ext cx="1495250" cy="792885"/>
            <a:chOff x="0" y="0"/>
            <a:chExt cx="766403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6403" cy="406400"/>
            </a:xfrm>
            <a:custGeom>
              <a:avLst/>
              <a:gdLst/>
              <a:ahLst/>
              <a:cxnLst/>
              <a:rect r="r" b="b" t="t" l="l"/>
              <a:pathLst>
                <a:path h="406400" w="766403">
                  <a:moveTo>
                    <a:pt x="563203" y="0"/>
                  </a:moveTo>
                  <a:cubicBezTo>
                    <a:pt x="675428" y="0"/>
                    <a:pt x="766403" y="90976"/>
                    <a:pt x="766403" y="203200"/>
                  </a:cubicBezTo>
                  <a:cubicBezTo>
                    <a:pt x="766403" y="315424"/>
                    <a:pt x="675428" y="406400"/>
                    <a:pt x="56320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766403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Sigmoid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18786" y="3022810"/>
            <a:ext cx="1600025" cy="792885"/>
            <a:chOff x="0" y="0"/>
            <a:chExt cx="820107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0107" cy="406400"/>
            </a:xfrm>
            <a:custGeom>
              <a:avLst/>
              <a:gdLst/>
              <a:ahLst/>
              <a:cxnLst/>
              <a:rect r="r" b="b" t="t" l="l"/>
              <a:pathLst>
                <a:path h="406400" w="820107">
                  <a:moveTo>
                    <a:pt x="616907" y="0"/>
                  </a:moveTo>
                  <a:cubicBezTo>
                    <a:pt x="729131" y="0"/>
                    <a:pt x="820107" y="90976"/>
                    <a:pt x="820107" y="203200"/>
                  </a:cubicBezTo>
                  <a:cubicBezTo>
                    <a:pt x="820107" y="315424"/>
                    <a:pt x="729131" y="406400"/>
                    <a:pt x="61690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820107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AdamW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07379" y="3981881"/>
            <a:ext cx="1046105" cy="792885"/>
            <a:chOff x="0" y="0"/>
            <a:chExt cx="53619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6190" cy="406400"/>
            </a:xfrm>
            <a:custGeom>
              <a:avLst/>
              <a:gdLst/>
              <a:ahLst/>
              <a:cxnLst/>
              <a:rect r="r" b="b" t="t" l="l"/>
              <a:pathLst>
                <a:path h="406400" w="536190">
                  <a:moveTo>
                    <a:pt x="332990" y="0"/>
                  </a:moveTo>
                  <a:cubicBezTo>
                    <a:pt x="445215" y="0"/>
                    <a:pt x="536190" y="90976"/>
                    <a:pt x="536190" y="203200"/>
                  </a:cubicBezTo>
                  <a:cubicBezTo>
                    <a:pt x="536190" y="315424"/>
                    <a:pt x="445215" y="406400"/>
                    <a:pt x="3329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53619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ReLU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58481" y="3981881"/>
            <a:ext cx="1853245" cy="792885"/>
            <a:chOff x="0" y="0"/>
            <a:chExt cx="949897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49897" cy="406400"/>
            </a:xfrm>
            <a:custGeom>
              <a:avLst/>
              <a:gdLst/>
              <a:ahLst/>
              <a:cxnLst/>
              <a:rect r="r" b="b" t="t" l="l"/>
              <a:pathLst>
                <a:path h="406400" w="949897">
                  <a:moveTo>
                    <a:pt x="746697" y="0"/>
                  </a:moveTo>
                  <a:cubicBezTo>
                    <a:pt x="858921" y="0"/>
                    <a:pt x="949897" y="90976"/>
                    <a:pt x="949897" y="203200"/>
                  </a:cubicBezTo>
                  <a:cubicBezTo>
                    <a:pt x="949897" y="315424"/>
                    <a:pt x="858921" y="406400"/>
                    <a:pt x="746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949897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Adam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71550" y="5208650"/>
            <a:ext cx="1742461" cy="792885"/>
            <a:chOff x="0" y="0"/>
            <a:chExt cx="893114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3114" cy="406400"/>
            </a:xfrm>
            <a:custGeom>
              <a:avLst/>
              <a:gdLst/>
              <a:ahLst/>
              <a:cxnLst/>
              <a:rect r="r" b="b" t="t" l="l"/>
              <a:pathLst>
                <a:path h="406400" w="893114">
                  <a:moveTo>
                    <a:pt x="689914" y="0"/>
                  </a:moveTo>
                  <a:cubicBezTo>
                    <a:pt x="802138" y="0"/>
                    <a:pt x="893114" y="90976"/>
                    <a:pt x="893114" y="203200"/>
                  </a:cubicBezTo>
                  <a:cubicBezTo>
                    <a:pt x="893114" y="315424"/>
                    <a:pt x="802138" y="406400"/>
                    <a:pt x="6899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893114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-4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RMSprop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02604" y="3022810"/>
            <a:ext cx="1600025" cy="792885"/>
            <a:chOff x="0" y="0"/>
            <a:chExt cx="820107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20107" cy="406400"/>
            </a:xfrm>
            <a:custGeom>
              <a:avLst/>
              <a:gdLst/>
              <a:ahLst/>
              <a:cxnLst/>
              <a:rect r="r" b="b" t="t" l="l"/>
              <a:pathLst>
                <a:path h="406400" w="820107">
                  <a:moveTo>
                    <a:pt x="616907" y="0"/>
                  </a:moveTo>
                  <a:cubicBezTo>
                    <a:pt x="729131" y="0"/>
                    <a:pt x="820107" y="90976"/>
                    <a:pt x="820107" y="203200"/>
                  </a:cubicBezTo>
                  <a:cubicBezTo>
                    <a:pt x="820107" y="315424"/>
                    <a:pt x="729131" y="406400"/>
                    <a:pt x="61690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04775"/>
              <a:ext cx="820107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GeLU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140729" y="5180799"/>
            <a:ext cx="1584198" cy="792885"/>
            <a:chOff x="0" y="0"/>
            <a:chExt cx="811995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1995" cy="406400"/>
            </a:xfrm>
            <a:custGeom>
              <a:avLst/>
              <a:gdLst/>
              <a:ahLst/>
              <a:cxnLst/>
              <a:rect r="r" b="b" t="t" l="l"/>
              <a:pathLst>
                <a:path h="406400" w="811995">
                  <a:moveTo>
                    <a:pt x="608795" y="0"/>
                  </a:moveTo>
                  <a:cubicBezTo>
                    <a:pt x="721019" y="0"/>
                    <a:pt x="811995" y="90976"/>
                    <a:pt x="811995" y="203200"/>
                  </a:cubicBezTo>
                  <a:cubicBezTo>
                    <a:pt x="811995" y="315424"/>
                    <a:pt x="721019" y="406400"/>
                    <a:pt x="6087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811995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Softmax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714011" y="1570089"/>
            <a:ext cx="2142237" cy="792885"/>
            <a:chOff x="0" y="0"/>
            <a:chExt cx="1098023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98023" cy="406400"/>
            </a:xfrm>
            <a:custGeom>
              <a:avLst/>
              <a:gdLst/>
              <a:ahLst/>
              <a:cxnLst/>
              <a:rect r="r" b="b" t="t" l="l"/>
              <a:pathLst>
                <a:path h="406400" w="1098023">
                  <a:moveTo>
                    <a:pt x="894823" y="0"/>
                  </a:moveTo>
                  <a:cubicBezTo>
                    <a:pt x="1007047" y="0"/>
                    <a:pt x="1098023" y="90976"/>
                    <a:pt x="1098023" y="203200"/>
                  </a:cubicBezTo>
                  <a:cubicBezTo>
                    <a:pt x="1098023" y="315424"/>
                    <a:pt x="1007047" y="406400"/>
                    <a:pt x="8948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04775"/>
              <a:ext cx="1098023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Varlık Tespiti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29340" y="1570089"/>
            <a:ext cx="2311458" cy="792885"/>
            <a:chOff x="0" y="0"/>
            <a:chExt cx="1184758" cy="406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84758" cy="406400"/>
            </a:xfrm>
            <a:custGeom>
              <a:avLst/>
              <a:gdLst/>
              <a:ahLst/>
              <a:cxnLst/>
              <a:rect r="r" b="b" t="t" l="l"/>
              <a:pathLst>
                <a:path h="406400" w="1184758">
                  <a:moveTo>
                    <a:pt x="981558" y="0"/>
                  </a:moveTo>
                  <a:cubicBezTo>
                    <a:pt x="1093782" y="0"/>
                    <a:pt x="1184758" y="90976"/>
                    <a:pt x="1184758" y="203200"/>
                  </a:cubicBezTo>
                  <a:cubicBezTo>
                    <a:pt x="1184758" y="315424"/>
                    <a:pt x="1093782" y="406400"/>
                    <a:pt x="98155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04775"/>
              <a:ext cx="1184758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Duygu Analizi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580531" y="1777027"/>
            <a:ext cx="396442" cy="396442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39700" y="44450"/>
              <a:ext cx="5334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580531" y="4222679"/>
            <a:ext cx="396442" cy="39644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39700" y="44450"/>
              <a:ext cx="5334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true" flipV="false" rot="0">
            <a:off x="13550097" y="6001535"/>
            <a:ext cx="2867989" cy="2890836"/>
          </a:xfrm>
          <a:custGeom>
            <a:avLst/>
            <a:gdLst/>
            <a:ahLst/>
            <a:cxnLst/>
            <a:rect r="r" b="b" t="t" l="l"/>
            <a:pathLst>
              <a:path h="2890836" w="2867989">
                <a:moveTo>
                  <a:pt x="2867989" y="0"/>
                </a:moveTo>
                <a:lnTo>
                  <a:pt x="0" y="0"/>
                </a:lnTo>
                <a:lnTo>
                  <a:pt x="0" y="2890836"/>
                </a:lnTo>
                <a:lnTo>
                  <a:pt x="2867989" y="2890836"/>
                </a:lnTo>
                <a:lnTo>
                  <a:pt x="286798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3611559" y="3192614"/>
            <a:ext cx="3573510" cy="3573510"/>
          </a:xfrm>
          <a:custGeom>
            <a:avLst/>
            <a:gdLst/>
            <a:ahLst/>
            <a:cxnLst/>
            <a:rect r="r" b="b" t="t" l="l"/>
            <a:pathLst>
              <a:path h="3573510" w="3573510">
                <a:moveTo>
                  <a:pt x="0" y="0"/>
                </a:moveTo>
                <a:lnTo>
                  <a:pt x="3573510" y="0"/>
                </a:lnTo>
                <a:lnTo>
                  <a:pt x="3573510" y="3573511"/>
                </a:lnTo>
                <a:lnTo>
                  <a:pt x="0" y="3573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6347755" y="339141"/>
            <a:ext cx="5170146" cy="68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Yöntem ve Teknikler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329398" y="1681777"/>
            <a:ext cx="6252361" cy="174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6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 fonksiyonların sonuçları modelimize yeteri kadar katkı sağlamadı; yalnızca ADAMW, gözle görülür derecede etkili sonuçlar ortaya koydu.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329398" y="4058888"/>
            <a:ext cx="6587497" cy="131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6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Hiperparametre optimizasyonunu, config dosyaları aracılığıyla yüzlerce farklı kombinasyon üzerinden test ederek en iyi sonuçları aldık.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62724" y="6270216"/>
            <a:ext cx="1339155" cy="4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Adagrad</a:t>
            </a:r>
          </a:p>
        </p:txBody>
      </p:sp>
      <p:sp>
        <p:nvSpPr>
          <p:cNvPr name="AutoShape 51" id="51"/>
          <p:cNvSpPr/>
          <p:nvPr/>
        </p:nvSpPr>
        <p:spPr>
          <a:xfrm flipH="true">
            <a:off x="4603013" y="2382024"/>
            <a:ext cx="159060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DAGNSNMDC0k</dc:identifier>
  <dcterms:modified xsi:type="dcterms:W3CDTF">2011-08-01T06:04:30Z</dcterms:modified>
  <cp:revision>1</cp:revision>
  <dc:title>STNM-NLPHOeNİX</dc:title>
</cp:coreProperties>
</file>